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Amiri"/>
      <p:regular r:id="rId31"/>
      <p:bold r:id="rId32"/>
      <p:italic r:id="rId33"/>
      <p:boldItalic r:id="rId34"/>
    </p:embeddedFont>
    <p:embeddedFont>
      <p:font typeface="Crete Round"/>
      <p:regular r:id="rId35"/>
      <p:italic r:id="rId36"/>
    </p:embeddedFont>
    <p:embeddedFont>
      <p:font typeface="Helvetica Neue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7A8129-4CBD-4AE6-9215-8D2D000E3A64}">
  <a:tblStyle styleId="{787A8129-4CBD-4AE6-9215-8D2D000E3A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Light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miri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Amiri-italic.fntdata"/><Relationship Id="rId10" Type="http://schemas.openxmlformats.org/officeDocument/2006/relationships/slide" Target="slides/slide4.xml"/><Relationship Id="rId32" Type="http://schemas.openxmlformats.org/officeDocument/2006/relationships/font" Target="fonts/Amiri-bold.fntdata"/><Relationship Id="rId13" Type="http://schemas.openxmlformats.org/officeDocument/2006/relationships/slide" Target="slides/slide7.xml"/><Relationship Id="rId35" Type="http://schemas.openxmlformats.org/officeDocument/2006/relationships/font" Target="fonts/CreteRound-regular.fntdata"/><Relationship Id="rId12" Type="http://schemas.openxmlformats.org/officeDocument/2006/relationships/slide" Target="slides/slide6.xml"/><Relationship Id="rId34" Type="http://schemas.openxmlformats.org/officeDocument/2006/relationships/font" Target="fonts/Amiri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regular.fntdata"/><Relationship Id="rId14" Type="http://schemas.openxmlformats.org/officeDocument/2006/relationships/slide" Target="slides/slide8.xml"/><Relationship Id="rId36" Type="http://schemas.openxmlformats.org/officeDocument/2006/relationships/font" Target="fonts/CreteRound-italic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c0b3cf65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c0b3cf65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f77e0d8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cf77e0d8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cf77e0d8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cf77e0d8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ac0b3cf6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ac0b3cf6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ac0b3cf6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ac0b3cf6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664be93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664be93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f77e0d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cf77e0d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cf77e0d8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cf77e0d8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ac0b3cf6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ac0b3cf6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64be93e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64be93e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fac0b3cf6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fac0b3cf6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d6325634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d6325634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664be93e7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664be93e7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664be93e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664be93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664be93e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664be93e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19ca4c1c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19ca4c1c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73ee1da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f73ee1da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664be93e7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664be93e7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cf77e0d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cf77e0d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ac0b3cf65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ac0b3cf6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cf77e0d8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cf77e0d8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cf77e0d8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cf77e0d8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cf77e0d8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cf77e0d8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get">
  <p:cSld name="Target">
    <p:bg>
      <p:bgPr>
        <a:solidFill>
          <a:srgbClr val="F7F7F7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>
            <p:ph idx="2" type="pic"/>
          </p:nvPr>
        </p:nvSpPr>
        <p:spPr>
          <a:xfrm>
            <a:off x="1571625" y="1563149"/>
            <a:ext cx="1471500" cy="147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13"/>
          <p:cNvSpPr/>
          <p:nvPr>
            <p:ph idx="3" type="pic"/>
          </p:nvPr>
        </p:nvSpPr>
        <p:spPr>
          <a:xfrm>
            <a:off x="6100982" y="1612216"/>
            <a:ext cx="1471500" cy="147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29841" y="495300"/>
            <a:ext cx="3361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>
            <a:off x="1993950" y="1373925"/>
            <a:ext cx="5156100" cy="2402400"/>
          </a:xfrm>
          <a:prstGeom prst="rect">
            <a:avLst/>
          </a:prstGeom>
          <a:solidFill>
            <a:srgbClr val="FFFFFF">
              <a:alpha val="3977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type="ctrTitle"/>
          </p:nvPr>
        </p:nvSpPr>
        <p:spPr>
          <a:xfrm>
            <a:off x="1993950" y="1367175"/>
            <a:ext cx="5156100" cy="156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 sz="4500">
                <a:latin typeface="Crete Round"/>
                <a:ea typeface="Crete Round"/>
                <a:cs typeface="Crete Round"/>
                <a:sym typeface="Crete Round"/>
              </a:rPr>
              <a:t>Project 2</a:t>
            </a:r>
            <a:endParaRPr sz="4500">
              <a:latin typeface="Crete Round"/>
              <a:ea typeface="Crete Round"/>
              <a:cs typeface="Crete Round"/>
              <a:sym typeface="Crete Rou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 sz="4500">
                <a:latin typeface="Crete Round"/>
                <a:ea typeface="Crete Round"/>
                <a:cs typeface="Crete Round"/>
                <a:sym typeface="Crete Round"/>
              </a:rPr>
              <a:t>Develop Pitch Deck</a:t>
            </a:r>
            <a:endParaRPr sz="4500">
              <a:latin typeface="Crete Round"/>
              <a:ea typeface="Crete Round"/>
              <a:cs typeface="Crete Round"/>
              <a:sym typeface="Crete Round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993950" y="3136125"/>
            <a:ext cx="27036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solidFill>
                  <a:srgbClr val="666666"/>
                </a:solidFill>
                <a:latin typeface="Crete Round"/>
                <a:ea typeface="Crete Round"/>
                <a:cs typeface="Crete Round"/>
                <a:sym typeface="Crete Round"/>
              </a:rPr>
              <a:t>For the content </a:t>
            </a:r>
            <a:endParaRPr>
              <a:solidFill>
                <a:srgbClr val="666666"/>
              </a:solidFill>
              <a:latin typeface="Crete Round"/>
              <a:ea typeface="Crete Round"/>
              <a:cs typeface="Crete Round"/>
              <a:sym typeface="Crete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/>
        </p:nvSpPr>
        <p:spPr>
          <a:xfrm>
            <a:off x="2496450" y="564050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3" y="-36737"/>
            <a:ext cx="9090276" cy="52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2496450" y="564050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Google Shape;148;p26"/>
          <p:cNvGraphicFramePr/>
          <p:nvPr/>
        </p:nvGraphicFramePr>
        <p:xfrm>
          <a:off x="2532600" y="753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{787A8129-4CBD-4AE6-9215-8D2D000E3A64}</a:tableStyleId>
              </a:tblPr>
              <a:tblGrid>
                <a:gridCol w="1616100"/>
                <a:gridCol w="816075"/>
                <a:gridCol w="800100"/>
                <a:gridCol w="805600"/>
                <a:gridCol w="761525"/>
              </a:tblGrid>
              <a:tr h="2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700">
                          <a:solidFill>
                            <a:schemeClr val="dk1"/>
                          </a:solidFill>
                        </a:rPr>
                        <a:t>2022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700">
                          <a:solidFill>
                            <a:schemeClr val="dk1"/>
                          </a:solidFill>
                        </a:rPr>
                        <a:t>2023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700">
                          <a:solidFill>
                            <a:schemeClr val="dk1"/>
                          </a:solidFill>
                        </a:rPr>
                        <a:t>2024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700">
                          <a:solidFill>
                            <a:schemeClr val="dk1"/>
                          </a:solidFill>
                        </a:rPr>
                        <a:t>2025</a:t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1200">
                          <a:solidFill>
                            <a:schemeClr val="dk1"/>
                          </a:solidFill>
                        </a:rPr>
                        <a:t>Income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4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onation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Other Income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1500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8800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6700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800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9080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1000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4455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120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b="1" lang="ar" sz="1200">
                          <a:solidFill>
                            <a:schemeClr val="dk1"/>
                          </a:solidFill>
                        </a:rPr>
                        <a:t>xpenses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8475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G</a:t>
                      </a: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eneral &amp; Administrative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Marketing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Operation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Other Expenses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4572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T</a:t>
                      </a: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otal Operating Expenses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500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3444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5666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7666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1500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1300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350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6700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800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400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5677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4500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1000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1190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750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700">
                        <a:solidFill>
                          <a:schemeClr val="dk1"/>
                        </a:solidFill>
                        <a:highlight>
                          <a:srgbClr val="5F827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highlight>
                          <a:srgbClr val="5F827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highlight>
                          <a:srgbClr val="5F827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highlight>
                          <a:srgbClr val="5F827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>
                        <a:highlight>
                          <a:srgbClr val="5F8271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1200">
                          <a:solidFill>
                            <a:schemeClr val="dk1"/>
                          </a:solidFill>
                        </a:rPr>
                        <a:t>O</a:t>
                      </a:r>
                      <a:r>
                        <a:rPr b="1" lang="ar" sz="1200">
                          <a:solidFill>
                            <a:schemeClr val="dk1"/>
                          </a:solidFill>
                        </a:rPr>
                        <a:t>utcomes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Total PC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80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900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1300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800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          Total P</a:t>
                      </a: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rojects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5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7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12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600">
                          <a:solidFill>
                            <a:schemeClr val="dk1"/>
                          </a:solidFill>
                        </a:rPr>
                        <a:t>19</a:t>
                      </a:r>
                      <a:endParaRPr b="1" sz="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F827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F7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00" y="177925"/>
            <a:ext cx="2337726" cy="626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6"/>
          <p:cNvCxnSpPr/>
          <p:nvPr/>
        </p:nvCxnSpPr>
        <p:spPr>
          <a:xfrm>
            <a:off x="268300" y="722575"/>
            <a:ext cx="2139900" cy="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27"/>
          <p:cNvGraphicFramePr/>
          <p:nvPr/>
        </p:nvGraphicFramePr>
        <p:xfrm>
          <a:off x="2288175" y="1457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{787A8129-4CBD-4AE6-9215-8D2D000E3A64}</a:tableStyleId>
              </a:tblPr>
              <a:tblGrid>
                <a:gridCol w="2559025"/>
                <a:gridCol w="1127675"/>
                <a:gridCol w="726275"/>
                <a:gridCol w="747700"/>
                <a:gridCol w="686200"/>
              </a:tblGrid>
              <a:tr h="3186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2022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2023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2024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2025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Students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9800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Students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9800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Students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1900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1200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1200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5400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Students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Farmers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5000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300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4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Health Personals &amp; Pregnant Women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300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400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9800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Students, Teachers and Youth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9800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Teachers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1500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300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7600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Junior High Schools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9000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3500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7000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8000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dot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56" name="Google Shape;156;p27"/>
          <p:cNvGraphicFramePr/>
          <p:nvPr/>
        </p:nvGraphicFramePr>
        <p:xfrm>
          <a:off x="607300" y="145769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{787A8129-4CBD-4AE6-9215-8D2D000E3A64}</a:tableStyleId>
              </a:tblPr>
              <a:tblGrid>
                <a:gridCol w="1680875"/>
              </a:tblGrid>
              <a:tr h="318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Peer Lab Tutoring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Classroom of the Future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Tower Lab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Right to Read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Haller Farmer App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9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Mobile 4 Life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Digital Village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I Teach ICT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7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ar" sz="800">
                          <a:solidFill>
                            <a:schemeClr val="dk1"/>
                          </a:solidFill>
                        </a:rPr>
                        <a:t>Computer 4 Change</a:t>
                      </a:r>
                      <a:endParaRPr b="1"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00" y="378225"/>
            <a:ext cx="3101676" cy="54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4847200" y="1156500"/>
            <a:ext cx="3288000" cy="3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solidFill>
                  <a:schemeClr val="dk1"/>
                </a:solidFill>
              </a:rPr>
              <a:t>Project Cost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7"/>
          <p:cNvSpPr/>
          <p:nvPr/>
        </p:nvSpPr>
        <p:spPr>
          <a:xfrm>
            <a:off x="607300" y="1156500"/>
            <a:ext cx="1680900" cy="3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solidFill>
                  <a:schemeClr val="dk1"/>
                </a:solidFill>
              </a:rPr>
              <a:t>Project Name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0" name="Google Shape;160;p27"/>
          <p:cNvSpPr/>
          <p:nvPr/>
        </p:nvSpPr>
        <p:spPr>
          <a:xfrm>
            <a:off x="2288175" y="1156500"/>
            <a:ext cx="2559000" cy="30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solidFill>
                  <a:schemeClr val="dk1"/>
                </a:solidFill>
              </a:rPr>
              <a:t>Target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688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38" y="0"/>
            <a:ext cx="91484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/>
        </p:nvSpPr>
        <p:spPr>
          <a:xfrm>
            <a:off x="152400" y="164500"/>
            <a:ext cx="433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2400"/>
              <a:t>Partners</a:t>
            </a:r>
            <a:endParaRPr b="1" sz="2400"/>
          </a:p>
        </p:txBody>
      </p:sp>
      <p:sp>
        <p:nvSpPr>
          <p:cNvPr id="201" name="Google Shape;201;p35"/>
          <p:cNvSpPr txBox="1"/>
          <p:nvPr/>
        </p:nvSpPr>
        <p:spPr>
          <a:xfrm>
            <a:off x="264750" y="598475"/>
            <a:ext cx="10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ar">
                <a:solidFill>
                  <a:srgbClr val="010101"/>
                </a:solidFill>
              </a:rPr>
              <a:t>the same</a:t>
            </a:r>
            <a:endParaRPr>
              <a:solidFill>
                <a:srgbClr val="010101"/>
              </a:solidFill>
            </a:endParaRPr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5275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/>
          <p:nvPr/>
        </p:nvSpPr>
        <p:spPr>
          <a:xfrm>
            <a:off x="0" y="-75275"/>
            <a:ext cx="9144000" cy="759600"/>
          </a:xfrm>
          <a:prstGeom prst="rect">
            <a:avLst/>
          </a:prstGeom>
          <a:solidFill>
            <a:srgbClr val="5F8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/>
        </p:nvSpPr>
        <p:spPr>
          <a:xfrm>
            <a:off x="97975" y="565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ar" sz="30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rPr>
              <a:t>Partners</a:t>
            </a:r>
            <a:endParaRPr b="1" sz="3000">
              <a:solidFill>
                <a:schemeClr val="dk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sp>
        <p:nvSpPr>
          <p:cNvPr id="205" name="Google Shape;205;p35"/>
          <p:cNvSpPr/>
          <p:nvPr/>
        </p:nvSpPr>
        <p:spPr>
          <a:xfrm>
            <a:off x="0" y="684325"/>
            <a:ext cx="9110700" cy="4459200"/>
          </a:xfrm>
          <a:prstGeom prst="rect">
            <a:avLst/>
          </a:prstGeom>
          <a:solidFill>
            <a:srgbClr val="5F8271">
              <a:alpha val="81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5"/>
          <p:cNvSpPr/>
          <p:nvPr/>
        </p:nvSpPr>
        <p:spPr>
          <a:xfrm>
            <a:off x="0" y="684325"/>
            <a:ext cx="9144000" cy="4365600"/>
          </a:xfrm>
          <a:prstGeom prst="rect">
            <a:avLst/>
          </a:prstGeom>
          <a:solidFill>
            <a:srgbClr val="5F8271">
              <a:alpha val="2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1993950" y="1373925"/>
            <a:ext cx="5156100" cy="2402400"/>
          </a:xfrm>
          <a:prstGeom prst="rect">
            <a:avLst/>
          </a:prstGeom>
          <a:solidFill>
            <a:srgbClr val="FFFFFF">
              <a:alpha val="39770"/>
            </a:srgbClr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>
            <p:ph type="ctrTitle"/>
          </p:nvPr>
        </p:nvSpPr>
        <p:spPr>
          <a:xfrm>
            <a:off x="1993950" y="1367175"/>
            <a:ext cx="5156100" cy="204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b="1" lang="ar" sz="2400">
                <a:latin typeface="Calibri"/>
                <a:ea typeface="Calibri"/>
                <a:cs typeface="Calibri"/>
                <a:sym typeface="Calibri"/>
              </a:rPr>
              <a:t>Name: 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Suhaila Alsheikhmubarak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Nada AlSalem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27"/>
              <a:buFont typeface="Arial"/>
              <a:buNone/>
            </a:pPr>
            <a:r>
              <a:rPr lang="ar" sz="2400">
                <a:latin typeface="Calibri"/>
                <a:ea typeface="Calibri"/>
                <a:cs typeface="Calibri"/>
                <a:sym typeface="Calibri"/>
              </a:rPr>
              <a:t>Budoor Alharbi</a:t>
            </a:r>
            <a:endParaRPr sz="2400">
              <a:latin typeface="Crete Round"/>
              <a:ea typeface="Crete Round"/>
              <a:cs typeface="Crete Round"/>
              <a:sym typeface="Crete Round"/>
            </a:endParaRPr>
          </a:p>
        </p:txBody>
      </p:sp>
      <p:pic>
        <p:nvPicPr>
          <p:cNvPr descr="Africa ICT Right" id="218" name="Google Shape;21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04" y="128924"/>
            <a:ext cx="3089741" cy="90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6"/>
          <p:cNvCxnSpPr/>
          <p:nvPr/>
        </p:nvCxnSpPr>
        <p:spPr>
          <a:xfrm flipH="1">
            <a:off x="9135600" y="0"/>
            <a:ext cx="17700" cy="514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/>
          <p:nvPr/>
        </p:nvSpPr>
        <p:spPr>
          <a:xfrm>
            <a:off x="7477200" y="1061550"/>
            <a:ext cx="1279500" cy="11415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763525" y="230425"/>
            <a:ext cx="19557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ar" sz="2000">
                <a:solidFill>
                  <a:schemeClr val="dk1"/>
                </a:solidFill>
              </a:rPr>
              <a:t>KEY ISSUES</a:t>
            </a:r>
            <a:endParaRPr sz="1520">
              <a:solidFill>
                <a:schemeClr val="dk1"/>
              </a:solidFill>
            </a:endParaRPr>
          </a:p>
        </p:txBody>
      </p:sp>
      <p:sp>
        <p:nvSpPr>
          <p:cNvPr id="88" name="Google Shape;88;p19"/>
          <p:cNvSpPr/>
          <p:nvPr/>
        </p:nvSpPr>
        <p:spPr>
          <a:xfrm>
            <a:off x="4082800" y="3863075"/>
            <a:ext cx="1279500" cy="11415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">
            <a:off x="7633813" y="1248659"/>
            <a:ext cx="966275" cy="7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/>
          <p:nvPr/>
        </p:nvSpPr>
        <p:spPr>
          <a:xfrm>
            <a:off x="7120075" y="2734825"/>
            <a:ext cx="1279500" cy="11415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430150" y="2681825"/>
            <a:ext cx="1279500" cy="11415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233875" y="966850"/>
            <a:ext cx="1279500" cy="1141500"/>
          </a:xfrm>
          <a:prstGeom prst="flowChartConnector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939" y="2948325"/>
            <a:ext cx="851763" cy="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6675" y="4007950"/>
            <a:ext cx="851750" cy="85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4775" y="1915675"/>
            <a:ext cx="935550" cy="899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9"/>
          <p:cNvCxnSpPr/>
          <p:nvPr/>
        </p:nvCxnSpPr>
        <p:spPr>
          <a:xfrm flipH="1" rot="10800000">
            <a:off x="5190400" y="1627975"/>
            <a:ext cx="2176500" cy="627300"/>
          </a:xfrm>
          <a:prstGeom prst="bentConnector3">
            <a:avLst>
              <a:gd fmla="val 94240" name="adj1"/>
            </a:avLst>
          </a:pr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7" name="Google Shape;97;p19"/>
          <p:cNvCxnSpPr/>
          <p:nvPr/>
        </p:nvCxnSpPr>
        <p:spPr>
          <a:xfrm rot="10800000">
            <a:off x="1564975" y="1722175"/>
            <a:ext cx="2689800" cy="533100"/>
          </a:xfrm>
          <a:prstGeom prst="bentConnector3">
            <a:avLst>
              <a:gd fmla="val 95806" name="adj1"/>
            </a:avLst>
          </a:pr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8" name="Google Shape;98;p19"/>
          <p:cNvCxnSpPr/>
          <p:nvPr/>
        </p:nvCxnSpPr>
        <p:spPr>
          <a:xfrm flipH="1">
            <a:off x="1785950" y="2581450"/>
            <a:ext cx="2457300" cy="665100"/>
          </a:xfrm>
          <a:prstGeom prst="bentConnector3">
            <a:avLst>
              <a:gd fmla="val 6637" name="adj1"/>
            </a:avLst>
          </a:pr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99" name="Google Shape;99;p19"/>
          <p:cNvCxnSpPr/>
          <p:nvPr/>
        </p:nvCxnSpPr>
        <p:spPr>
          <a:xfrm>
            <a:off x="5201850" y="2571750"/>
            <a:ext cx="1782600" cy="712200"/>
          </a:xfrm>
          <a:prstGeom prst="bentConnector3">
            <a:avLst>
              <a:gd fmla="val 9914" name="adj1"/>
            </a:avLst>
          </a:pr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00" name="Google Shape;100;p19"/>
          <p:cNvCxnSpPr/>
          <p:nvPr/>
        </p:nvCxnSpPr>
        <p:spPr>
          <a:xfrm rot="5400000">
            <a:off x="4098325" y="2978375"/>
            <a:ext cx="1071600" cy="693900"/>
          </a:xfrm>
          <a:prstGeom prst="bentConnector3">
            <a:avLst>
              <a:gd fmla="val 12192" name="adj1"/>
            </a:avLst>
          </a:prstGeom>
          <a:noFill/>
          <a:ln cap="flat" cmpd="sng" w="19050">
            <a:solidFill>
              <a:srgbClr val="D9EAD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01" name="Google Shape;101;p19"/>
          <p:cNvSpPr txBox="1"/>
          <p:nvPr/>
        </p:nvSpPr>
        <p:spPr>
          <a:xfrm>
            <a:off x="5201850" y="1913275"/>
            <a:ext cx="235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</a:rPr>
              <a:t>Lack of Healthcare Services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7105625" y="938050"/>
            <a:ext cx="36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5354125" y="2908925"/>
            <a:ext cx="145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</a:rPr>
              <a:t>Digital Gender Gap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551" y="1159278"/>
            <a:ext cx="851751" cy="73557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1633450" y="19275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</a:rPr>
              <a:t>Lack of Access to ICT Infrastructure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4270238" y="2898450"/>
            <a:ext cx="105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000">
                <a:solidFill>
                  <a:schemeClr val="dk1"/>
                </a:solidFill>
              </a:rPr>
              <a:t>Food security challenges 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1709650" y="2895325"/>
            <a:ext cx="202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ar" sz="1100">
                <a:solidFill>
                  <a:schemeClr val="dk1"/>
                </a:solidFill>
              </a:rPr>
              <a:t>Limited Technical Teaching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775" y="2789314"/>
            <a:ext cx="966250" cy="92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2496450" y="564050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0" y="26863"/>
            <a:ext cx="9052905" cy="508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496450" y="564050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F827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2496450" y="564050"/>
            <a:ext cx="28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